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8" r:id="rId5"/>
  </p:sldMasterIdLst>
  <p:notesMasterIdLst>
    <p:notesMasterId r:id="rId7"/>
  </p:notesMasterIdLst>
  <p:sldIdLst>
    <p:sldId id="257" r:id="rId6"/>
  </p:sldIdLst>
  <p:sldSz cx="7556500" cy="10693400"/>
  <p:notesSz cx="7556500" cy="10693400"/>
  <p:defaultTextStyle>
    <a:defPPr>
      <a:defRPr kern="0"/>
    </a:defPPr>
  </p:defaultTextStyle>
  <p:extLst>
    <p:ext uri="{521415D9-36F7-43E2-AB2F-B90AF26B5E84}">
      <p14:sectionLst xmlns:p14="http://schemas.microsoft.com/office/powerpoint/2010/main">
        <p14:section name="Templates Onepager" id="{3AB8317E-2A31-A345-9899-05F00F5C2B93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0016"/>
    <a:srgbClr val="F0F3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7922F3-6DC0-4CDE-A420-E2CF9B2A2D8E}" v="4657" dt="2025-09-02T14:22:44.82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16"/>
    <p:restoredTop sz="94653"/>
  </p:normalViewPr>
  <p:slideViewPr>
    <p:cSldViewPr>
      <p:cViewPr>
        <p:scale>
          <a:sx n="66" d="100"/>
          <a:sy n="66" d="100"/>
        </p:scale>
        <p:origin x="1876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27990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183B8-068A-BA4A-B2D5-D5209EBD9633}" type="datetimeFigureOut">
              <a:rPr lang="de-DE" smtClean="0"/>
              <a:t>02.09.2025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03488" y="1336675"/>
            <a:ext cx="25495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55650" y="5146675"/>
            <a:ext cx="6045200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27990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A0805-0387-3842-8180-8920543F1E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5389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9A39F-8A0F-6FB9-D766-EE1B9E1B9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C32D75C-CDCE-D7BD-B829-A8A5F39BC9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CF494FF-C359-5F1E-EB56-246EA56E06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A0EB41B-61FD-E0CC-58EE-2D1CCD33BE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1A0805-0387-3842-8180-8920543F1ED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3411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svg"/><Relationship Id="rId7" Type="http://schemas.openxmlformats.org/officeDocument/2006/relationships/hyperlink" Target="https://www.db-systemtechnik.de/dbst-de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hyperlink" Target="https://www.linkedin.com/showcase/db-systemtechnik-gmbh/" TargetMode="External"/><Relationship Id="rId9" Type="http://schemas.openxmlformats.org/officeDocument/2006/relationships/image" Target="../media/image8.sv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svg"/><Relationship Id="rId2" Type="http://schemas.openxmlformats.org/officeDocument/2006/relationships/hyperlink" Target="https://www.linkedin.com/showcase/db-systemtechnik-gmbh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hyperlink" Target="https://www.db-systemtechnik.de/dbst-de" TargetMode="External"/><Relationship Id="rId4" Type="http://schemas.openxmlformats.org/officeDocument/2006/relationships/image" Target="../media/image6.svg"/><Relationship Id="rId9" Type="http://schemas.openxmlformats.org/officeDocument/2006/relationships/image" Target="../media/image10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pager deut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Bildplatzhalter 32">
            <a:extLst>
              <a:ext uri="{FF2B5EF4-FFF2-40B4-BE49-F238E27FC236}">
                <a16:creationId xmlns:a16="http://schemas.microsoft.com/office/drawing/2014/main" id="{A84037A4-1864-4C70-6211-80ACE20A4E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68854" y="2584450"/>
            <a:ext cx="3690620" cy="2689860"/>
          </a:xfrm>
          <a:custGeom>
            <a:avLst/>
            <a:gdLst>
              <a:gd name="connsiteX0" fmla="*/ 41047 w 3690620"/>
              <a:gd name="connsiteY0" fmla="*/ 0 h 2689860"/>
              <a:gd name="connsiteX1" fmla="*/ 2652712 w 3690620"/>
              <a:gd name="connsiteY1" fmla="*/ 0 h 2689860"/>
              <a:gd name="connsiteX2" fmla="*/ 3649573 w 3690620"/>
              <a:gd name="connsiteY2" fmla="*/ 0 h 2689860"/>
              <a:gd name="connsiteX3" fmla="*/ 3690620 w 3690620"/>
              <a:gd name="connsiteY3" fmla="*/ 0 h 2689860"/>
              <a:gd name="connsiteX4" fmla="*/ 3690620 w 3690620"/>
              <a:gd name="connsiteY4" fmla="*/ 41047 h 2689860"/>
              <a:gd name="connsiteX5" fmla="*/ 3690620 w 3690620"/>
              <a:gd name="connsiteY5" fmla="*/ 2014471 h 2689860"/>
              <a:gd name="connsiteX6" fmla="*/ 2154052 w 3690620"/>
              <a:gd name="connsiteY6" fmla="*/ 2014471 h 2689860"/>
              <a:gd name="connsiteX7" fmla="*/ 2111374 w 3690620"/>
              <a:gd name="connsiteY7" fmla="*/ 2057149 h 2689860"/>
              <a:gd name="connsiteX8" fmla="*/ 2111374 w 3690620"/>
              <a:gd name="connsiteY8" fmla="*/ 2689860 h 2689860"/>
              <a:gd name="connsiteX9" fmla="*/ 41047 w 3690620"/>
              <a:gd name="connsiteY9" fmla="*/ 2689860 h 2689860"/>
              <a:gd name="connsiteX10" fmla="*/ 0 w 3690620"/>
              <a:gd name="connsiteY10" fmla="*/ 2648813 h 2689860"/>
              <a:gd name="connsiteX11" fmla="*/ 0 w 3690620"/>
              <a:gd name="connsiteY11" fmla="*/ 41047 h 2689860"/>
              <a:gd name="connsiteX12" fmla="*/ 41047 w 3690620"/>
              <a:gd name="connsiteY12" fmla="*/ 0 h 268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690620" h="2689860">
                <a:moveTo>
                  <a:pt x="41047" y="0"/>
                </a:moveTo>
                <a:lnTo>
                  <a:pt x="2652712" y="0"/>
                </a:lnTo>
                <a:lnTo>
                  <a:pt x="3649573" y="0"/>
                </a:lnTo>
                <a:lnTo>
                  <a:pt x="3690620" y="0"/>
                </a:lnTo>
                <a:lnTo>
                  <a:pt x="3690620" y="41047"/>
                </a:lnTo>
                <a:lnTo>
                  <a:pt x="3690620" y="2014471"/>
                </a:lnTo>
                <a:lnTo>
                  <a:pt x="2154052" y="2014471"/>
                </a:lnTo>
                <a:cubicBezTo>
                  <a:pt x="2130482" y="2014471"/>
                  <a:pt x="2111374" y="2033579"/>
                  <a:pt x="2111374" y="2057149"/>
                </a:cubicBezTo>
                <a:lnTo>
                  <a:pt x="2111374" y="2689860"/>
                </a:lnTo>
                <a:lnTo>
                  <a:pt x="41047" y="2689860"/>
                </a:lnTo>
                <a:cubicBezTo>
                  <a:pt x="18377" y="2689860"/>
                  <a:pt x="0" y="2671483"/>
                  <a:pt x="0" y="2648813"/>
                </a:cubicBezTo>
                <a:lnTo>
                  <a:pt x="0" y="41047"/>
                </a:lnTo>
                <a:cubicBezTo>
                  <a:pt x="0" y="18377"/>
                  <a:pt x="18377" y="0"/>
                  <a:pt x="41047" y="0"/>
                </a:cubicBezTo>
                <a:close/>
              </a:path>
            </a:pathLst>
          </a:custGeom>
          <a:solidFill>
            <a:srgbClr val="F0F3F5"/>
          </a:solidFill>
        </p:spPr>
        <p:txBody>
          <a:bodyPr wrap="square" tIns="766800">
            <a:noAutofit/>
          </a:bodyPr>
          <a:lstStyle>
            <a:lvl1pPr algn="ctr">
              <a:defRPr sz="1000" b="0" i="0">
                <a:latin typeface="DB Neo Office" pitchFamily="2" charset="77"/>
              </a:defRPr>
            </a:lvl1pPr>
          </a:lstStyle>
          <a:p>
            <a:endParaRPr lang="de-DE" dirty="0"/>
          </a:p>
        </p:txBody>
      </p:sp>
      <p:sp>
        <p:nvSpPr>
          <p:cNvPr id="2" name="Holder 2"/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468000" y="1429200"/>
            <a:ext cx="6652800" cy="33610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1" i="0">
                <a:latin typeface="DB Neo Office Head" pitchFamily="2" charset="77"/>
              </a:defRPr>
            </a:lvl1pPr>
          </a:lstStyle>
          <a:p>
            <a:endParaRPr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12FD67D2-D4E9-9A41-66C1-26B14273ED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80229" y="4598921"/>
            <a:ext cx="1579245" cy="900000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C2F53C2D-3D3C-46D9-68A8-C1DFCE8314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>
          <a:xfrm>
            <a:off x="467999" y="1774800"/>
            <a:ext cx="6652800" cy="429768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000" b="0" i="0">
                <a:latin typeface="DB Neo Office Head" pitchFamily="2" charset="77"/>
              </a:defRPr>
            </a:lvl1pPr>
            <a:lvl2pPr>
              <a:defRPr sz="2000" b="0" i="0">
                <a:latin typeface="DB Neo Office Head" pitchFamily="2" charset="77"/>
              </a:defRPr>
            </a:lvl2pPr>
            <a:lvl3pPr>
              <a:defRPr sz="2000" b="0" i="0">
                <a:latin typeface="DB Neo Office Head" pitchFamily="2" charset="77"/>
              </a:defRPr>
            </a:lvl3pPr>
            <a:lvl4pPr>
              <a:defRPr sz="2000" b="0" i="0">
                <a:latin typeface="DB Neo Office Head" pitchFamily="2" charset="77"/>
              </a:defRPr>
            </a:lvl4pPr>
            <a:lvl5pPr>
              <a:defRPr sz="2000" b="0" i="0">
                <a:latin typeface="DB Neo Office Head" pitchFamily="2" charset="77"/>
              </a:defRPr>
            </a:lvl5pPr>
          </a:lstStyle>
          <a:p>
            <a:pPr lvl="0"/>
            <a:endParaRPr lang="de-DE" dirty="0"/>
          </a:p>
        </p:txBody>
      </p:sp>
      <p:pic>
        <p:nvPicPr>
          <p:cNvPr id="16" name="Grafik 15">
            <a:hlinkClick r:id="rId4"/>
            <a:extLst>
              <a:ext uri="{FF2B5EF4-FFF2-40B4-BE49-F238E27FC236}">
                <a16:creationId xmlns:a16="http://schemas.microsoft.com/office/drawing/2014/main" id="{EE32FC3B-FD54-B7B5-4493-BE9A1F5466E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63657" y="9811978"/>
            <a:ext cx="284480" cy="284480"/>
          </a:xfrm>
          <a:prstGeom prst="rect">
            <a:avLst/>
          </a:prstGeom>
        </p:spPr>
      </p:pic>
      <p:pic>
        <p:nvPicPr>
          <p:cNvPr id="17" name="Grafik 16">
            <a:hlinkClick r:id="rId7"/>
            <a:extLst>
              <a:ext uri="{FF2B5EF4-FFF2-40B4-BE49-F238E27FC236}">
                <a16:creationId xmlns:a16="http://schemas.microsoft.com/office/drawing/2014/main" id="{B3B6709C-BD3B-8167-785D-F22009DEB3D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228000" y="9794198"/>
            <a:ext cx="320040" cy="320040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0DF05B9C-8020-B4B4-E160-FEF43F4A0E36}"/>
              </a:ext>
            </a:extLst>
          </p:cNvPr>
          <p:cNvSpPr txBox="1"/>
          <p:nvPr userDrawn="1"/>
        </p:nvSpPr>
        <p:spPr>
          <a:xfrm>
            <a:off x="3806317" y="9723385"/>
            <a:ext cx="2334133" cy="461665"/>
          </a:xfrm>
          <a:prstGeom prst="rect">
            <a:avLst/>
          </a:prstGeom>
          <a:noFill/>
        </p:spPr>
        <p:txBody>
          <a:bodyPr wrap="square" rIns="0" rtlCol="0" anchor="ctr">
            <a:spAutoFit/>
          </a:bodyPr>
          <a:lstStyle/>
          <a:p>
            <a:r>
              <a:rPr lang="de-DE" sz="1200" b="1" i="0" dirty="0">
                <a:solidFill>
                  <a:schemeClr val="tx1"/>
                </a:solidFill>
                <a:latin typeface="DB Neo Office Head" pitchFamily="2" charset="77"/>
              </a:rPr>
              <a:t>Besuchen Sie uns im Web</a:t>
            </a:r>
          </a:p>
          <a:p>
            <a:r>
              <a:rPr lang="de-DE" sz="1200" b="1" i="0" dirty="0">
                <a:solidFill>
                  <a:schemeClr val="tx1"/>
                </a:solidFill>
                <a:latin typeface="DB Neo Office Head" pitchFamily="2" charset="77"/>
              </a:rPr>
              <a:t>&amp; folgen Sie uns auf LinkedIn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545EBD1-E4BB-9720-88DF-369F4CB52FCB}"/>
              </a:ext>
            </a:extLst>
          </p:cNvPr>
          <p:cNvSpPr txBox="1"/>
          <p:nvPr userDrawn="1"/>
        </p:nvSpPr>
        <p:spPr>
          <a:xfrm>
            <a:off x="640799" y="9537700"/>
            <a:ext cx="3328240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1200" b="1" i="0" dirty="0">
                <a:solidFill>
                  <a:srgbClr val="EC0016"/>
                </a:solidFill>
                <a:latin typeface="DB Neo Office Head" pitchFamily="2" charset="77"/>
              </a:rPr>
              <a:t>Ihr Kontakt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29C7D5D6-2C2B-3DD1-ABE7-313A2C12D77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0799" y="9811978"/>
            <a:ext cx="3060000" cy="182922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 lIns="0" tIns="0" rIns="0" bIns="0">
            <a:normAutofit/>
          </a:bodyPr>
          <a:lstStyle>
            <a:lvl1pPr>
              <a:defRPr sz="1000" b="1" i="0">
                <a:latin typeface="DB Neo Office" pitchFamily="2" charset="77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4D09E28B-A815-6FED-5876-8BA17D1A50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0799" y="9957877"/>
            <a:ext cx="3060000" cy="341823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 lIns="0" tIns="0" rIns="0" bIns="0">
            <a:normAutofit/>
          </a:bodyPr>
          <a:lstStyle>
            <a:lvl1pPr>
              <a:lnSpc>
                <a:spcPts val="1200"/>
              </a:lnSpc>
              <a:defRPr sz="1000" b="0" i="0">
                <a:latin typeface="DB Neo Office" pitchFamily="2" charset="77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CBFA9D10-347B-DF8E-0939-49F63D206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66881" y="5340062"/>
            <a:ext cx="1944969" cy="158859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600" b="0" i="0">
                <a:latin typeface="DB Neo Office" pitchFamily="2" charset="77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6" name="object 17">
            <a:extLst>
              <a:ext uri="{FF2B5EF4-FFF2-40B4-BE49-F238E27FC236}">
                <a16:creationId xmlns:a16="http://schemas.microsoft.com/office/drawing/2014/main" id="{087D3069-B16C-AD55-679B-780B1E09713E}"/>
              </a:ext>
            </a:extLst>
          </p:cNvPr>
          <p:cNvSpPr txBox="1"/>
          <p:nvPr userDrawn="1"/>
        </p:nvSpPr>
        <p:spPr>
          <a:xfrm>
            <a:off x="3857299" y="5328000"/>
            <a:ext cx="73351" cy="1051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" b="0" i="0" dirty="0">
                <a:latin typeface="DB Neo Office" pitchFamily="2" charset="77"/>
                <a:cs typeface="DB Neo Sans"/>
              </a:rPr>
              <a:t>©</a:t>
            </a:r>
          </a:p>
        </p:txBody>
      </p:sp>
      <p:sp>
        <p:nvSpPr>
          <p:cNvPr id="38" name="Textplatzhalter 37">
            <a:extLst>
              <a:ext uri="{FF2B5EF4-FFF2-40B4-BE49-F238E27FC236}">
                <a16:creationId xmlns:a16="http://schemas.microsoft.com/office/drawing/2014/main" id="{C31C7A29-0A29-82E4-B3FF-FB711263B30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7999" y="2584449"/>
            <a:ext cx="3232800" cy="2914471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>
              <a:lnSpc>
                <a:spcPts val="1200"/>
              </a:lnSpc>
              <a:defRPr sz="1000" b="0" i="0">
                <a:latin typeface="DB Neo Office" pitchFamily="2" charset="77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40" name="Textplatzhalter 39">
            <a:extLst>
              <a:ext uri="{FF2B5EF4-FFF2-40B4-BE49-F238E27FC236}">
                <a16:creationId xmlns:a16="http://schemas.microsoft.com/office/drawing/2014/main" id="{85BE7812-5B95-DDA5-B375-A3921A47E2C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7999" y="6246000"/>
            <a:ext cx="3232800" cy="2971800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44000" indent="-144000">
              <a:lnSpc>
                <a:spcPts val="1200"/>
              </a:lnSpc>
              <a:spcAft>
                <a:spcPts val="600"/>
              </a:spcAft>
              <a:buClr>
                <a:srgbClr val="EC0016"/>
              </a:buClr>
              <a:buFont typeface="Systemschrift Normal"/>
              <a:buChar char="•"/>
              <a:defRPr sz="1000" b="0" i="0">
                <a:latin typeface="DB Neo Office" pitchFamily="2" charset="77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41" name="Textplatzhalter 39">
            <a:extLst>
              <a:ext uri="{FF2B5EF4-FFF2-40B4-BE49-F238E27FC236}">
                <a16:creationId xmlns:a16="http://schemas.microsoft.com/office/drawing/2014/main" id="{DC14156D-C22A-9799-C374-15CA06639E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855703" y="6246000"/>
            <a:ext cx="3232800" cy="2971800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44000" indent="-144000">
              <a:lnSpc>
                <a:spcPts val="1200"/>
              </a:lnSpc>
              <a:spcAft>
                <a:spcPts val="600"/>
              </a:spcAft>
              <a:buClr>
                <a:srgbClr val="EC0016"/>
              </a:buClr>
              <a:buFont typeface="Systemschrift Normal"/>
              <a:buChar char="•"/>
              <a:defRPr sz="1000" b="0" i="0">
                <a:latin typeface="DB Neo Office" pitchFamily="2" charset="77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43" name="object 9">
            <a:extLst>
              <a:ext uri="{FF2B5EF4-FFF2-40B4-BE49-F238E27FC236}">
                <a16:creationId xmlns:a16="http://schemas.microsoft.com/office/drawing/2014/main" id="{05957E76-9E24-2C87-F33C-851E32F832BA}"/>
              </a:ext>
            </a:extLst>
          </p:cNvPr>
          <p:cNvSpPr txBox="1"/>
          <p:nvPr userDrawn="1"/>
        </p:nvSpPr>
        <p:spPr>
          <a:xfrm>
            <a:off x="440899" y="5971335"/>
            <a:ext cx="14211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i="0" dirty="0">
                <a:solidFill>
                  <a:srgbClr val="E30613"/>
                </a:solidFill>
                <a:latin typeface="DB Neo Office Head" pitchFamily="2" charset="77"/>
                <a:cs typeface="DB Neo Head Black"/>
              </a:rPr>
              <a:t>Unsere</a:t>
            </a:r>
            <a:r>
              <a:rPr sz="1200" b="1" i="0" spc="-45" dirty="0">
                <a:solidFill>
                  <a:srgbClr val="E30613"/>
                </a:solidFill>
                <a:latin typeface="DB Neo Office Head" pitchFamily="2" charset="77"/>
                <a:cs typeface="DB Neo Head Black"/>
              </a:rPr>
              <a:t> </a:t>
            </a:r>
            <a:r>
              <a:rPr sz="1200" b="1" i="0" spc="-10" dirty="0">
                <a:solidFill>
                  <a:srgbClr val="E30613"/>
                </a:solidFill>
                <a:latin typeface="DB Neo Office Head" pitchFamily="2" charset="77"/>
                <a:cs typeface="DB Neo Head Black"/>
              </a:rPr>
              <a:t>Leistungen</a:t>
            </a:r>
            <a:endParaRPr sz="1200" b="1" i="0" dirty="0">
              <a:latin typeface="DB Neo Office Head" pitchFamily="2" charset="77"/>
              <a:cs typeface="DB Neo Head Black"/>
            </a:endParaRPr>
          </a:p>
        </p:txBody>
      </p:sp>
      <p:sp>
        <p:nvSpPr>
          <p:cNvPr id="44" name="object 10">
            <a:extLst>
              <a:ext uri="{FF2B5EF4-FFF2-40B4-BE49-F238E27FC236}">
                <a16:creationId xmlns:a16="http://schemas.microsoft.com/office/drawing/2014/main" id="{A431495F-1FBD-2110-914E-2F2719E0BF58}"/>
              </a:ext>
            </a:extLst>
          </p:cNvPr>
          <p:cNvSpPr txBox="1"/>
          <p:nvPr userDrawn="1"/>
        </p:nvSpPr>
        <p:spPr>
          <a:xfrm>
            <a:off x="3857299" y="5971335"/>
            <a:ext cx="134683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200" b="1" i="0" spc="-10" dirty="0">
                <a:solidFill>
                  <a:srgbClr val="E30613"/>
                </a:solidFill>
                <a:latin typeface="DB Neo Office Head" pitchFamily="2" charset="77"/>
                <a:cs typeface="DB Neo Head Black"/>
              </a:rPr>
              <a:t>Ihre Vorteile</a:t>
            </a:r>
            <a:endParaRPr sz="1200" b="1" i="0" dirty="0">
              <a:latin typeface="DB Neo Office Head" pitchFamily="2" charset="77"/>
              <a:cs typeface="DB Neo Head Black"/>
            </a:endParaRPr>
          </a:p>
        </p:txBody>
      </p:sp>
    </p:spTree>
    <p:extLst>
      <p:ext uri="{BB962C8B-B14F-4D97-AF65-F5344CB8AC3E}">
        <p14:creationId xmlns:p14="http://schemas.microsoft.com/office/powerpoint/2010/main" val="4287944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pager engl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Bildplatzhalter 32">
            <a:extLst>
              <a:ext uri="{FF2B5EF4-FFF2-40B4-BE49-F238E27FC236}">
                <a16:creationId xmlns:a16="http://schemas.microsoft.com/office/drawing/2014/main" id="{A84037A4-1864-4C70-6211-80ACE20A4E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68854" y="2584450"/>
            <a:ext cx="3690620" cy="2689860"/>
          </a:xfrm>
          <a:custGeom>
            <a:avLst/>
            <a:gdLst>
              <a:gd name="connsiteX0" fmla="*/ 41047 w 3690620"/>
              <a:gd name="connsiteY0" fmla="*/ 0 h 2689860"/>
              <a:gd name="connsiteX1" fmla="*/ 2652712 w 3690620"/>
              <a:gd name="connsiteY1" fmla="*/ 0 h 2689860"/>
              <a:gd name="connsiteX2" fmla="*/ 3649573 w 3690620"/>
              <a:gd name="connsiteY2" fmla="*/ 0 h 2689860"/>
              <a:gd name="connsiteX3" fmla="*/ 3690620 w 3690620"/>
              <a:gd name="connsiteY3" fmla="*/ 0 h 2689860"/>
              <a:gd name="connsiteX4" fmla="*/ 3690620 w 3690620"/>
              <a:gd name="connsiteY4" fmla="*/ 41047 h 2689860"/>
              <a:gd name="connsiteX5" fmla="*/ 3690620 w 3690620"/>
              <a:gd name="connsiteY5" fmla="*/ 2014471 h 2689860"/>
              <a:gd name="connsiteX6" fmla="*/ 2154052 w 3690620"/>
              <a:gd name="connsiteY6" fmla="*/ 2014471 h 2689860"/>
              <a:gd name="connsiteX7" fmla="*/ 2111374 w 3690620"/>
              <a:gd name="connsiteY7" fmla="*/ 2057149 h 2689860"/>
              <a:gd name="connsiteX8" fmla="*/ 2111374 w 3690620"/>
              <a:gd name="connsiteY8" fmla="*/ 2689860 h 2689860"/>
              <a:gd name="connsiteX9" fmla="*/ 41047 w 3690620"/>
              <a:gd name="connsiteY9" fmla="*/ 2689860 h 2689860"/>
              <a:gd name="connsiteX10" fmla="*/ 0 w 3690620"/>
              <a:gd name="connsiteY10" fmla="*/ 2648813 h 2689860"/>
              <a:gd name="connsiteX11" fmla="*/ 0 w 3690620"/>
              <a:gd name="connsiteY11" fmla="*/ 41047 h 2689860"/>
              <a:gd name="connsiteX12" fmla="*/ 41047 w 3690620"/>
              <a:gd name="connsiteY12" fmla="*/ 0 h 268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690620" h="2689860">
                <a:moveTo>
                  <a:pt x="41047" y="0"/>
                </a:moveTo>
                <a:lnTo>
                  <a:pt x="2652712" y="0"/>
                </a:lnTo>
                <a:lnTo>
                  <a:pt x="3649573" y="0"/>
                </a:lnTo>
                <a:lnTo>
                  <a:pt x="3690620" y="0"/>
                </a:lnTo>
                <a:lnTo>
                  <a:pt x="3690620" y="41047"/>
                </a:lnTo>
                <a:lnTo>
                  <a:pt x="3690620" y="2014471"/>
                </a:lnTo>
                <a:lnTo>
                  <a:pt x="2154052" y="2014471"/>
                </a:lnTo>
                <a:cubicBezTo>
                  <a:pt x="2130482" y="2014471"/>
                  <a:pt x="2111374" y="2033579"/>
                  <a:pt x="2111374" y="2057149"/>
                </a:cubicBezTo>
                <a:lnTo>
                  <a:pt x="2111374" y="2689860"/>
                </a:lnTo>
                <a:lnTo>
                  <a:pt x="41047" y="2689860"/>
                </a:lnTo>
                <a:cubicBezTo>
                  <a:pt x="18377" y="2689860"/>
                  <a:pt x="0" y="2671483"/>
                  <a:pt x="0" y="2648813"/>
                </a:cubicBezTo>
                <a:lnTo>
                  <a:pt x="0" y="41047"/>
                </a:lnTo>
                <a:cubicBezTo>
                  <a:pt x="0" y="18377"/>
                  <a:pt x="18377" y="0"/>
                  <a:pt x="41047" y="0"/>
                </a:cubicBezTo>
                <a:close/>
              </a:path>
            </a:pathLst>
          </a:custGeom>
          <a:solidFill>
            <a:srgbClr val="F0F3F5"/>
          </a:solidFill>
        </p:spPr>
        <p:txBody>
          <a:bodyPr wrap="square" tIns="766800">
            <a:noAutofit/>
          </a:bodyPr>
          <a:lstStyle>
            <a:lvl1pPr algn="ctr">
              <a:defRPr sz="1000" b="0" i="0">
                <a:latin typeface="DB Neo Office" pitchFamily="2" charset="77"/>
              </a:defRPr>
            </a:lvl1pPr>
          </a:lstStyle>
          <a:p>
            <a:endParaRPr lang="de-DE"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000" y="1429200"/>
            <a:ext cx="6652800" cy="33610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1" i="0">
                <a:latin typeface="DB Neo Office Head" pitchFamily="2" charset="77"/>
              </a:defRPr>
            </a:lvl1pPr>
          </a:lstStyle>
          <a:p>
            <a:endParaRPr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C2F53C2D-3D3C-46D9-68A8-C1DFCE8314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999" y="1774800"/>
            <a:ext cx="6652800" cy="429768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000" b="0" i="0">
                <a:latin typeface="DB Neo Office Head" pitchFamily="2" charset="77"/>
              </a:defRPr>
            </a:lvl1pPr>
            <a:lvl2pPr>
              <a:defRPr sz="2000" b="0" i="0">
                <a:latin typeface="DB Neo Office Head" pitchFamily="2" charset="77"/>
              </a:defRPr>
            </a:lvl2pPr>
            <a:lvl3pPr>
              <a:defRPr sz="2000" b="0" i="0">
                <a:latin typeface="DB Neo Office Head" pitchFamily="2" charset="77"/>
              </a:defRPr>
            </a:lvl3pPr>
            <a:lvl4pPr>
              <a:defRPr sz="2000" b="0" i="0">
                <a:latin typeface="DB Neo Office Head" pitchFamily="2" charset="77"/>
              </a:defRPr>
            </a:lvl4pPr>
            <a:lvl5pPr>
              <a:defRPr sz="2000" b="0" i="0">
                <a:latin typeface="DB Neo Office Head" pitchFamily="2" charset="77"/>
              </a:defRPr>
            </a:lvl5pPr>
          </a:lstStyle>
          <a:p>
            <a:pPr lvl="0"/>
            <a:endParaRPr lang="de-DE" dirty="0"/>
          </a:p>
        </p:txBody>
      </p:sp>
      <p:pic>
        <p:nvPicPr>
          <p:cNvPr id="16" name="Grafik 15">
            <a:hlinkClick r:id="rId2"/>
            <a:extLst>
              <a:ext uri="{FF2B5EF4-FFF2-40B4-BE49-F238E27FC236}">
                <a16:creationId xmlns:a16="http://schemas.microsoft.com/office/drawing/2014/main" id="{EE32FC3B-FD54-B7B5-4493-BE9A1F5466E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63657" y="9811978"/>
            <a:ext cx="284480" cy="284480"/>
          </a:xfrm>
          <a:prstGeom prst="rect">
            <a:avLst/>
          </a:prstGeom>
        </p:spPr>
      </p:pic>
      <p:pic>
        <p:nvPicPr>
          <p:cNvPr id="17" name="Grafik 16">
            <a:hlinkClick r:id="rId5"/>
            <a:extLst>
              <a:ext uri="{FF2B5EF4-FFF2-40B4-BE49-F238E27FC236}">
                <a16:creationId xmlns:a16="http://schemas.microsoft.com/office/drawing/2014/main" id="{B3B6709C-BD3B-8167-785D-F22009DEB3D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28000" y="9794198"/>
            <a:ext cx="320040" cy="320040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0DF05B9C-8020-B4B4-E160-FEF43F4A0E36}"/>
              </a:ext>
            </a:extLst>
          </p:cNvPr>
          <p:cNvSpPr txBox="1"/>
          <p:nvPr userDrawn="1"/>
        </p:nvSpPr>
        <p:spPr>
          <a:xfrm>
            <a:off x="4230000" y="9723385"/>
            <a:ext cx="1953133" cy="461665"/>
          </a:xfrm>
          <a:prstGeom prst="rect">
            <a:avLst/>
          </a:prstGeom>
          <a:noFill/>
        </p:spPr>
        <p:txBody>
          <a:bodyPr wrap="square" rIns="0" rtlCol="0" anchor="ctr">
            <a:spAutoFit/>
          </a:bodyPr>
          <a:lstStyle/>
          <a:p>
            <a:r>
              <a:rPr lang="de-DE" sz="1200" b="1" i="0" dirty="0" err="1">
                <a:effectLst/>
                <a:latin typeface="DB Neo Office Head" pitchFamily="2" charset="77"/>
              </a:rPr>
              <a:t>Visit</a:t>
            </a:r>
            <a:r>
              <a:rPr lang="de-DE" sz="1200" b="1" i="0" dirty="0">
                <a:effectLst/>
                <a:latin typeface="DB Neo Office Head" pitchFamily="2" charset="77"/>
              </a:rPr>
              <a:t> </a:t>
            </a:r>
            <a:r>
              <a:rPr lang="de-DE" sz="1200" b="1" i="0" dirty="0" err="1">
                <a:effectLst/>
                <a:latin typeface="DB Neo Office Head" pitchFamily="2" charset="77"/>
              </a:rPr>
              <a:t>us</a:t>
            </a:r>
            <a:r>
              <a:rPr lang="de-DE" sz="1200" b="1" i="0" dirty="0">
                <a:effectLst/>
                <a:latin typeface="DB Neo Office Head" pitchFamily="2" charset="77"/>
              </a:rPr>
              <a:t> on </a:t>
            </a:r>
            <a:r>
              <a:rPr lang="de-DE" sz="1200" b="1" i="0" dirty="0" err="1">
                <a:effectLst/>
                <a:latin typeface="DB Neo Office Head" pitchFamily="2" charset="77"/>
              </a:rPr>
              <a:t>the</a:t>
            </a:r>
            <a:r>
              <a:rPr lang="de-DE" sz="1200" b="1" i="0" dirty="0">
                <a:effectLst/>
                <a:latin typeface="DB Neo Office Head" pitchFamily="2" charset="77"/>
              </a:rPr>
              <a:t> web </a:t>
            </a:r>
            <a:br>
              <a:rPr lang="de-DE" sz="1200" b="1" i="0" dirty="0">
                <a:effectLst/>
                <a:latin typeface="DB Neo Office Head" pitchFamily="2" charset="77"/>
              </a:rPr>
            </a:br>
            <a:r>
              <a:rPr lang="de-DE" sz="1200" b="1" i="0" dirty="0">
                <a:effectLst/>
                <a:latin typeface="DB Neo Office Head" pitchFamily="2" charset="77"/>
              </a:rPr>
              <a:t>&amp; follow </a:t>
            </a:r>
            <a:r>
              <a:rPr lang="de-DE" sz="1200" b="1" i="0" dirty="0" err="1">
                <a:effectLst/>
                <a:latin typeface="DB Neo Office Head" pitchFamily="2" charset="77"/>
              </a:rPr>
              <a:t>us</a:t>
            </a:r>
            <a:r>
              <a:rPr lang="de-DE" sz="1200" b="1" i="0" dirty="0">
                <a:effectLst/>
                <a:latin typeface="DB Neo Office Head" pitchFamily="2" charset="77"/>
              </a:rPr>
              <a:t> on LinkedIn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545EBD1-E4BB-9720-88DF-369F4CB52FCB}"/>
              </a:ext>
            </a:extLst>
          </p:cNvPr>
          <p:cNvSpPr txBox="1"/>
          <p:nvPr userDrawn="1"/>
        </p:nvSpPr>
        <p:spPr>
          <a:xfrm>
            <a:off x="640799" y="9537700"/>
            <a:ext cx="3328240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1200" b="1" i="0" dirty="0" err="1">
                <a:solidFill>
                  <a:srgbClr val="EC0016"/>
                </a:solidFill>
                <a:latin typeface="DB Neo Office Head" pitchFamily="2" charset="77"/>
              </a:rPr>
              <a:t>Your</a:t>
            </a:r>
            <a:r>
              <a:rPr lang="de-DE" sz="1200" b="1" i="0" dirty="0">
                <a:solidFill>
                  <a:srgbClr val="EC0016"/>
                </a:solidFill>
                <a:latin typeface="DB Neo Office Head" pitchFamily="2" charset="77"/>
              </a:rPr>
              <a:t> </a:t>
            </a:r>
            <a:r>
              <a:rPr lang="de-DE" sz="1200" b="1" i="0" dirty="0" err="1">
                <a:solidFill>
                  <a:srgbClr val="EC0016"/>
                </a:solidFill>
                <a:latin typeface="DB Neo Office Head" pitchFamily="2" charset="77"/>
              </a:rPr>
              <a:t>contact</a:t>
            </a:r>
            <a:endParaRPr lang="de-DE" sz="1200" b="1" i="0" dirty="0">
              <a:solidFill>
                <a:srgbClr val="EC0016"/>
              </a:solidFill>
              <a:latin typeface="DB Neo Office Head" pitchFamily="2" charset="77"/>
            </a:endParaRP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29C7D5D6-2C2B-3DD1-ABE7-313A2C12D77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0799" y="9811978"/>
            <a:ext cx="3060000" cy="182922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 lIns="0" tIns="0" rIns="0" bIns="0">
            <a:normAutofit/>
          </a:bodyPr>
          <a:lstStyle>
            <a:lvl1pPr>
              <a:defRPr sz="1000" b="1" i="0">
                <a:latin typeface="DB Neo Office" pitchFamily="2" charset="77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4D09E28B-A815-6FED-5876-8BA17D1A50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0799" y="9957877"/>
            <a:ext cx="3060000" cy="341823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 lIns="0" tIns="0" rIns="0" bIns="0">
            <a:normAutofit/>
          </a:bodyPr>
          <a:lstStyle>
            <a:lvl1pPr>
              <a:lnSpc>
                <a:spcPts val="1200"/>
              </a:lnSpc>
              <a:defRPr sz="1000" b="0" i="0">
                <a:latin typeface="DB Neo Office" pitchFamily="2" charset="77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CBFA9D10-347B-DF8E-0939-49F63D206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66881" y="5340062"/>
            <a:ext cx="1944969" cy="158859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600" b="0" i="0">
                <a:latin typeface="DB Neo Office" pitchFamily="2" charset="77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6" name="object 17">
            <a:extLst>
              <a:ext uri="{FF2B5EF4-FFF2-40B4-BE49-F238E27FC236}">
                <a16:creationId xmlns:a16="http://schemas.microsoft.com/office/drawing/2014/main" id="{087D3069-B16C-AD55-679B-780B1E09713E}"/>
              </a:ext>
            </a:extLst>
          </p:cNvPr>
          <p:cNvSpPr txBox="1"/>
          <p:nvPr userDrawn="1"/>
        </p:nvSpPr>
        <p:spPr>
          <a:xfrm>
            <a:off x="3857299" y="5328000"/>
            <a:ext cx="73351" cy="1051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" b="0" i="0" dirty="0">
                <a:latin typeface="DB Neo Office" pitchFamily="2" charset="77"/>
                <a:cs typeface="DB Neo Sans"/>
              </a:rPr>
              <a:t>©</a:t>
            </a:r>
          </a:p>
        </p:txBody>
      </p:sp>
      <p:sp>
        <p:nvSpPr>
          <p:cNvPr id="38" name="Textplatzhalter 37">
            <a:extLst>
              <a:ext uri="{FF2B5EF4-FFF2-40B4-BE49-F238E27FC236}">
                <a16:creationId xmlns:a16="http://schemas.microsoft.com/office/drawing/2014/main" id="{C31C7A29-0A29-82E4-B3FF-FB711263B30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7999" y="2584449"/>
            <a:ext cx="3232800" cy="2914471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>
              <a:lnSpc>
                <a:spcPts val="1200"/>
              </a:lnSpc>
              <a:defRPr sz="1000" b="0" i="0">
                <a:latin typeface="DB Neo Office" pitchFamily="2" charset="77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40" name="Textplatzhalter 39">
            <a:extLst>
              <a:ext uri="{FF2B5EF4-FFF2-40B4-BE49-F238E27FC236}">
                <a16:creationId xmlns:a16="http://schemas.microsoft.com/office/drawing/2014/main" id="{85BE7812-5B95-DDA5-B375-A3921A47E2C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7999" y="6246000"/>
            <a:ext cx="3232800" cy="2971800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44000" indent="-144000">
              <a:lnSpc>
                <a:spcPts val="1200"/>
              </a:lnSpc>
              <a:spcAft>
                <a:spcPts val="600"/>
              </a:spcAft>
              <a:buClr>
                <a:srgbClr val="EC0016"/>
              </a:buClr>
              <a:buFont typeface="Systemschrift Normal"/>
              <a:buChar char="•"/>
              <a:defRPr sz="1000" b="0" i="0">
                <a:latin typeface="DB Neo Office" pitchFamily="2" charset="77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41" name="Textplatzhalter 39">
            <a:extLst>
              <a:ext uri="{FF2B5EF4-FFF2-40B4-BE49-F238E27FC236}">
                <a16:creationId xmlns:a16="http://schemas.microsoft.com/office/drawing/2014/main" id="{DC14156D-C22A-9799-C374-15CA06639E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855703" y="6246000"/>
            <a:ext cx="3232800" cy="2971800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44000" indent="-144000">
              <a:lnSpc>
                <a:spcPts val="1200"/>
              </a:lnSpc>
              <a:spcAft>
                <a:spcPts val="600"/>
              </a:spcAft>
              <a:buClr>
                <a:srgbClr val="EC0016"/>
              </a:buClr>
              <a:buFont typeface="Systemschrift Normal"/>
              <a:buChar char="•"/>
              <a:defRPr sz="1000" b="0" i="0">
                <a:latin typeface="DB Neo Office" pitchFamily="2" charset="77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43" name="object 9">
            <a:extLst>
              <a:ext uri="{FF2B5EF4-FFF2-40B4-BE49-F238E27FC236}">
                <a16:creationId xmlns:a16="http://schemas.microsoft.com/office/drawing/2014/main" id="{05957E76-9E24-2C87-F33C-851E32F832BA}"/>
              </a:ext>
            </a:extLst>
          </p:cNvPr>
          <p:cNvSpPr txBox="1"/>
          <p:nvPr userDrawn="1"/>
        </p:nvSpPr>
        <p:spPr>
          <a:xfrm>
            <a:off x="440899" y="5971335"/>
            <a:ext cx="14211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de-DE" sz="1200" b="1" i="0" dirty="0" err="1">
                <a:solidFill>
                  <a:srgbClr val="EC0016"/>
                </a:solidFill>
                <a:effectLst/>
                <a:latin typeface="DB Neo Office Head" pitchFamily="2" charset="77"/>
              </a:rPr>
              <a:t>Our</a:t>
            </a:r>
            <a:r>
              <a:rPr lang="de-DE" sz="1200" b="1" i="0" dirty="0">
                <a:solidFill>
                  <a:srgbClr val="EC0016"/>
                </a:solidFill>
                <a:effectLst/>
                <a:latin typeface="DB Neo Office Head" pitchFamily="2" charset="77"/>
              </a:rPr>
              <a:t> </a:t>
            </a:r>
            <a:r>
              <a:rPr lang="de-DE" sz="1200" b="1" i="0" dirty="0" err="1">
                <a:solidFill>
                  <a:srgbClr val="EC0016"/>
                </a:solidFill>
                <a:effectLst/>
                <a:latin typeface="DB Neo Office Head" pitchFamily="2" charset="77"/>
              </a:rPr>
              <a:t>services</a:t>
            </a:r>
            <a:endParaRPr lang="de-DE" sz="1200" b="1" i="0" dirty="0">
              <a:solidFill>
                <a:srgbClr val="EC0016"/>
              </a:solidFill>
              <a:effectLst/>
              <a:latin typeface="DB Neo Office Head" pitchFamily="2" charset="77"/>
            </a:endParaRPr>
          </a:p>
        </p:txBody>
      </p:sp>
      <p:sp>
        <p:nvSpPr>
          <p:cNvPr id="44" name="object 10">
            <a:extLst>
              <a:ext uri="{FF2B5EF4-FFF2-40B4-BE49-F238E27FC236}">
                <a16:creationId xmlns:a16="http://schemas.microsoft.com/office/drawing/2014/main" id="{A431495F-1FBD-2110-914E-2F2719E0BF58}"/>
              </a:ext>
            </a:extLst>
          </p:cNvPr>
          <p:cNvSpPr txBox="1"/>
          <p:nvPr userDrawn="1"/>
        </p:nvSpPr>
        <p:spPr>
          <a:xfrm>
            <a:off x="3857299" y="5971335"/>
            <a:ext cx="134683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de-DE" sz="1200" b="1" i="0" dirty="0" err="1">
                <a:solidFill>
                  <a:srgbClr val="EC0016"/>
                </a:solidFill>
                <a:effectLst/>
                <a:latin typeface="DB Neo Office Head" pitchFamily="2" charset="77"/>
              </a:rPr>
              <a:t>Your</a:t>
            </a:r>
            <a:r>
              <a:rPr lang="de-DE" sz="1200" b="1" i="0" dirty="0">
                <a:solidFill>
                  <a:srgbClr val="EC0016"/>
                </a:solidFill>
                <a:effectLst/>
                <a:latin typeface="DB Neo Office Head" pitchFamily="2" charset="77"/>
              </a:rPr>
              <a:t> </a:t>
            </a:r>
            <a:r>
              <a:rPr lang="de-DE" sz="1200" b="1" i="0" dirty="0" err="1">
                <a:solidFill>
                  <a:srgbClr val="EC0016"/>
                </a:solidFill>
                <a:effectLst/>
                <a:latin typeface="DB Neo Office Head" pitchFamily="2" charset="77"/>
              </a:rPr>
              <a:t>advantages</a:t>
            </a:r>
            <a:endParaRPr lang="de-DE" sz="1200" b="1" i="0" dirty="0">
              <a:solidFill>
                <a:srgbClr val="EC0016"/>
              </a:solidFill>
              <a:effectLst/>
              <a:latin typeface="DB Neo Office Head" pitchFamily="2" charset="77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9755238-7813-39B0-DB17-0501B60E9B4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980229" y="4598921"/>
            <a:ext cx="1579245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368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nleitung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9">
            <a:extLst>
              <a:ext uri="{FF2B5EF4-FFF2-40B4-BE49-F238E27FC236}">
                <a16:creationId xmlns:a16="http://schemas.microsoft.com/office/drawing/2014/main" id="{232FA62D-3480-308C-CBEA-33B872FE4CF1}"/>
              </a:ext>
            </a:extLst>
          </p:cNvPr>
          <p:cNvSpPr txBox="1"/>
          <p:nvPr userDrawn="1"/>
        </p:nvSpPr>
        <p:spPr>
          <a:xfrm>
            <a:off x="440900" y="1488763"/>
            <a:ext cx="4632750" cy="1010533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3200" b="1" i="0" spc="-10" dirty="0">
                <a:solidFill>
                  <a:srgbClr val="231F20"/>
                </a:solidFill>
                <a:latin typeface="DB Neo Office Head" pitchFamily="2" charset="77"/>
                <a:cs typeface="DB Neo Head Black"/>
              </a:rPr>
              <a:t>Wichtige Information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3200" b="1" i="0" spc="-10" dirty="0">
                <a:solidFill>
                  <a:srgbClr val="231F20"/>
                </a:solidFill>
                <a:latin typeface="DB Neo Office Head" pitchFamily="2" charset="77"/>
                <a:cs typeface="DB Neo Head Black"/>
              </a:rPr>
              <a:t>für Mac </a:t>
            </a:r>
            <a:r>
              <a:rPr lang="de-DE" sz="3200" b="1" i="0" spc="-10" dirty="0" err="1">
                <a:solidFill>
                  <a:srgbClr val="231F20"/>
                </a:solidFill>
                <a:latin typeface="DB Neo Office Head" pitchFamily="2" charset="77"/>
                <a:cs typeface="DB Neo Head Black"/>
              </a:rPr>
              <a:t>Nutzer:innen</a:t>
            </a:r>
            <a:endParaRPr sz="3200" b="1" i="0" dirty="0">
              <a:latin typeface="DB Neo Office Head" pitchFamily="2" charset="77"/>
              <a:cs typeface="DB Neo Head Black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0455D22F-09CA-9C7C-C37F-6BC3BFC410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00" y="5306285"/>
            <a:ext cx="3183835" cy="1451009"/>
          </a:xfrm>
          <a:prstGeom prst="rect">
            <a:avLst/>
          </a:prstGeom>
          <a:effectLst>
            <a:outerShdw blurRad="114300" dist="38100" dir="135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90796569-5454-571A-427D-759CCEC447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768" y="5306285"/>
            <a:ext cx="3183835" cy="1461202"/>
          </a:xfrm>
          <a:prstGeom prst="rect">
            <a:avLst/>
          </a:prstGeom>
          <a:effectLst>
            <a:outerShdw blurRad="114300" dist="38100" dir="13500000" algn="br" rotWithShape="0">
              <a:prstClr val="black">
                <a:alpha val="20000"/>
              </a:prstClr>
            </a:outerShdw>
          </a:effectLst>
        </p:spPr>
      </p:pic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03851524-61C9-DAC0-251E-960122D7844A}"/>
              </a:ext>
            </a:extLst>
          </p:cNvPr>
          <p:cNvGrpSpPr/>
          <p:nvPr userDrawn="1"/>
        </p:nvGrpSpPr>
        <p:grpSpPr>
          <a:xfrm>
            <a:off x="3021762" y="5118100"/>
            <a:ext cx="712049" cy="688462"/>
            <a:chOff x="3021762" y="5041900"/>
            <a:chExt cx="712049" cy="688462"/>
          </a:xfr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1844D80-5B3F-A2B6-4B5F-C9EF19206867}"/>
                </a:ext>
              </a:extLst>
            </p:cNvPr>
            <p:cNvSpPr/>
            <p:nvPr/>
          </p:nvSpPr>
          <p:spPr>
            <a:xfrm>
              <a:off x="3021762" y="5041900"/>
              <a:ext cx="712049" cy="6884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>
                <a:buClr>
                  <a:schemeClr val="accent2"/>
                </a:buClr>
              </a:pPr>
              <a:endParaRPr lang="de-DE" sz="1600">
                <a:solidFill>
                  <a:schemeClr val="tx1"/>
                </a:solidFill>
              </a:endParaRPr>
            </a:p>
          </p:txBody>
        </p:sp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C5F15997-7D68-A32F-55C1-BDFD6FC89D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033555" y="5041900"/>
              <a:ext cx="688462" cy="688462"/>
            </a:xfrm>
            <a:prstGeom prst="rect">
              <a:avLst/>
            </a:prstGeom>
          </p:spPr>
        </p:pic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8CB9682-F693-BA4E-A47A-33A3C3F8A954}"/>
              </a:ext>
            </a:extLst>
          </p:cNvPr>
          <p:cNvGrpSpPr/>
          <p:nvPr userDrawn="1"/>
        </p:nvGrpSpPr>
        <p:grpSpPr>
          <a:xfrm>
            <a:off x="6419001" y="5118100"/>
            <a:ext cx="712049" cy="688462"/>
            <a:chOff x="6419001" y="5041900"/>
            <a:chExt cx="712049" cy="688462"/>
          </a:xfr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82EC22B-ADED-F6A5-5471-99B8E349D2C0}"/>
                </a:ext>
              </a:extLst>
            </p:cNvPr>
            <p:cNvSpPr/>
            <p:nvPr/>
          </p:nvSpPr>
          <p:spPr>
            <a:xfrm>
              <a:off x="6419001" y="5041900"/>
              <a:ext cx="712049" cy="6884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>
                <a:buClr>
                  <a:schemeClr val="accent2"/>
                </a:buClr>
              </a:pPr>
              <a:endParaRPr lang="de-DE" sz="1600">
                <a:solidFill>
                  <a:schemeClr val="tx1"/>
                </a:solidFill>
              </a:endParaRPr>
            </a:p>
          </p:txBody>
        </p:sp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BBE4647B-5C9D-ACF4-4CEE-762A07E2A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430794" y="5041900"/>
              <a:ext cx="688462" cy="688462"/>
            </a:xfrm>
            <a:prstGeom prst="rect">
              <a:avLst/>
            </a:prstGeom>
          </p:spPr>
        </p:pic>
      </p:grpSp>
      <p:sp>
        <p:nvSpPr>
          <p:cNvPr id="21" name="object 8">
            <a:extLst>
              <a:ext uri="{FF2B5EF4-FFF2-40B4-BE49-F238E27FC236}">
                <a16:creationId xmlns:a16="http://schemas.microsoft.com/office/drawing/2014/main" id="{369E4A18-CDB4-D4EE-F229-F370D235EF4E}"/>
              </a:ext>
            </a:extLst>
          </p:cNvPr>
          <p:cNvSpPr txBox="1"/>
          <p:nvPr userDrawn="1"/>
        </p:nvSpPr>
        <p:spPr>
          <a:xfrm>
            <a:off x="453591" y="3487584"/>
            <a:ext cx="6575011" cy="1689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520"/>
              </a:lnSpc>
            </a:pPr>
            <a:r>
              <a:rPr lang="de-DE" sz="1600" b="1" i="0" dirty="0">
                <a:effectLst/>
                <a:latin typeface="DB Neo Office" pitchFamily="2" charset="77"/>
              </a:rPr>
              <a:t>Achtung: </a:t>
            </a:r>
            <a:r>
              <a:rPr lang="de-DE" sz="1600" b="0" i="0" dirty="0">
                <a:effectLst/>
                <a:latin typeface="DB Neo Office" pitchFamily="2" charset="77"/>
              </a:rPr>
              <a:t>Wenn du eine interaktive PDF auf dem Mac speicherst oder exportierst, kann es passieren, dass die DB Schriften automatisch in eine Microsoft-Systemschrift umgewandelt werden!</a:t>
            </a:r>
            <a:endParaRPr lang="de-DE" sz="1600" b="0" i="0" dirty="0">
              <a:solidFill>
                <a:srgbClr val="231F20"/>
              </a:solidFill>
              <a:latin typeface="DB Neo Office" pitchFamily="2" charset="77"/>
              <a:cs typeface="DB Neo Sans"/>
            </a:endParaRPr>
          </a:p>
          <a:p>
            <a:pPr marL="12700" marR="5080" indent="0">
              <a:lnSpc>
                <a:spcPct val="150000"/>
              </a:lnSpc>
              <a:spcBef>
                <a:spcPts val="100"/>
              </a:spcBef>
              <a:buNone/>
            </a:pPr>
            <a:endParaRPr lang="de-DE" sz="1600" b="0" i="0" dirty="0">
              <a:solidFill>
                <a:srgbClr val="231F20"/>
              </a:solidFill>
              <a:latin typeface="DB Neo Office" pitchFamily="2" charset="77"/>
              <a:cs typeface="DB Neo Sans"/>
            </a:endParaRPr>
          </a:p>
          <a:p>
            <a:pPr marL="12700" marR="5080" indent="0">
              <a:lnSpc>
                <a:spcPct val="150000"/>
              </a:lnSpc>
              <a:spcBef>
                <a:spcPts val="100"/>
              </a:spcBef>
              <a:buNone/>
            </a:pPr>
            <a:r>
              <a:rPr lang="de-DE" sz="1600" b="0" i="0" dirty="0">
                <a:solidFill>
                  <a:srgbClr val="231F20"/>
                </a:solidFill>
                <a:latin typeface="DB Neo Office" pitchFamily="2" charset="77"/>
                <a:cs typeface="DB Neo Sans"/>
              </a:rPr>
              <a:t>Beispiel: </a:t>
            </a:r>
          </a:p>
        </p:txBody>
      </p:sp>
      <p:sp>
        <p:nvSpPr>
          <p:cNvPr id="22" name="object 8">
            <a:extLst>
              <a:ext uri="{FF2B5EF4-FFF2-40B4-BE49-F238E27FC236}">
                <a16:creationId xmlns:a16="http://schemas.microsoft.com/office/drawing/2014/main" id="{C507F0DA-1D02-C2BD-7AE6-1F8825DC2F7F}"/>
              </a:ext>
            </a:extLst>
          </p:cNvPr>
          <p:cNvSpPr txBox="1"/>
          <p:nvPr userDrawn="1"/>
        </p:nvSpPr>
        <p:spPr>
          <a:xfrm>
            <a:off x="453592" y="7708900"/>
            <a:ext cx="6665664" cy="940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520"/>
              </a:lnSpc>
            </a:pPr>
            <a:r>
              <a:rPr lang="de-DE" sz="1600" b="1" dirty="0"/>
              <a:t>Lösungsvorschlag: </a:t>
            </a:r>
            <a:r>
              <a:rPr lang="de-DE" sz="1600" dirty="0"/>
              <a:t>Wenn du über eine VDS Windowsplattform verfügst, nutze diese, um das PDF zu speichern bzw. exportieren. Hier bleiben die DB Schriften erhalten.</a:t>
            </a:r>
            <a:endParaRPr lang="de-DE" sz="1600" b="0" i="0" dirty="0">
              <a:solidFill>
                <a:srgbClr val="231F20"/>
              </a:solidFill>
              <a:latin typeface="DB Neo Office" pitchFamily="2" charset="77"/>
              <a:cs typeface="DB Neo Sans"/>
            </a:endParaRPr>
          </a:p>
        </p:txBody>
      </p:sp>
    </p:spTree>
    <p:extLst>
      <p:ext uri="{BB962C8B-B14F-4D97-AF65-F5344CB8AC3E}">
        <p14:creationId xmlns:p14="http://schemas.microsoft.com/office/powerpoint/2010/main" val="26011775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 userDrawn="1">
          <p15:clr>
            <a:srgbClr val="FBAE40"/>
          </p15:clr>
        </p15:guide>
        <p15:guide id="2" pos="23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B4706CE8-4297-5210-2454-E89DE3A9209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0692884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426" imgH="426" progId="TCLayout.ActiveDocument.1">
                  <p:embed/>
                </p:oleObj>
              </mc:Choice>
              <mc:Fallback>
                <p:oleObj name="think-cell Folie" r:id="rId5" imgW="426" imgH="426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4706CE8-4297-5210-2454-E89DE3A920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bg object 16"/>
          <p:cNvSpPr/>
          <p:nvPr/>
        </p:nvSpPr>
        <p:spPr>
          <a:xfrm>
            <a:off x="453595" y="9504003"/>
            <a:ext cx="6652895" cy="900430"/>
          </a:xfrm>
          <a:custGeom>
            <a:avLst/>
            <a:gdLst/>
            <a:ahLst/>
            <a:cxnLst/>
            <a:rect l="l" t="t" r="r" b="b"/>
            <a:pathLst>
              <a:path w="6652895" h="900429">
                <a:moveTo>
                  <a:pt x="6616801" y="0"/>
                </a:moveTo>
                <a:lnTo>
                  <a:pt x="36004" y="0"/>
                </a:lnTo>
                <a:lnTo>
                  <a:pt x="21988" y="2828"/>
                </a:lnTo>
                <a:lnTo>
                  <a:pt x="10544" y="10544"/>
                </a:lnTo>
                <a:lnTo>
                  <a:pt x="2828" y="21988"/>
                </a:lnTo>
                <a:lnTo>
                  <a:pt x="0" y="36004"/>
                </a:lnTo>
                <a:lnTo>
                  <a:pt x="0" y="863993"/>
                </a:lnTo>
                <a:lnTo>
                  <a:pt x="2828" y="878009"/>
                </a:lnTo>
                <a:lnTo>
                  <a:pt x="10544" y="889454"/>
                </a:lnTo>
                <a:lnTo>
                  <a:pt x="21988" y="897169"/>
                </a:lnTo>
                <a:lnTo>
                  <a:pt x="36004" y="899998"/>
                </a:lnTo>
                <a:lnTo>
                  <a:pt x="6616801" y="899998"/>
                </a:lnTo>
                <a:lnTo>
                  <a:pt x="6630817" y="897169"/>
                </a:lnTo>
                <a:lnTo>
                  <a:pt x="6642261" y="889454"/>
                </a:lnTo>
                <a:lnTo>
                  <a:pt x="6649977" y="878009"/>
                </a:lnTo>
                <a:lnTo>
                  <a:pt x="6652806" y="863993"/>
                </a:lnTo>
                <a:lnTo>
                  <a:pt x="6652806" y="36004"/>
                </a:lnTo>
                <a:lnTo>
                  <a:pt x="6649977" y="21988"/>
                </a:lnTo>
                <a:lnTo>
                  <a:pt x="6642261" y="10544"/>
                </a:lnTo>
                <a:lnTo>
                  <a:pt x="6630817" y="2828"/>
                </a:lnTo>
                <a:lnTo>
                  <a:pt x="6616801" y="0"/>
                </a:lnTo>
                <a:close/>
              </a:path>
            </a:pathLst>
          </a:custGeom>
          <a:solidFill>
            <a:srgbClr val="F0F3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0A098CE5-DC24-02E2-CB65-7FF979B3218F}"/>
              </a:ext>
            </a:extLst>
          </p:cNvPr>
          <p:cNvSpPr/>
          <p:nvPr userDrawn="1"/>
        </p:nvSpPr>
        <p:spPr>
          <a:xfrm>
            <a:off x="453592" y="2212592"/>
            <a:ext cx="648335" cy="65405"/>
          </a:xfrm>
          <a:custGeom>
            <a:avLst/>
            <a:gdLst/>
            <a:ahLst/>
            <a:cxnLst/>
            <a:rect l="l" t="t" r="r" b="b"/>
            <a:pathLst>
              <a:path w="648335" h="65405">
                <a:moveTo>
                  <a:pt x="615594" y="0"/>
                </a:moveTo>
                <a:lnTo>
                  <a:pt x="32397" y="0"/>
                </a:lnTo>
                <a:lnTo>
                  <a:pt x="19405" y="2510"/>
                </a:lnTo>
                <a:lnTo>
                  <a:pt x="9150" y="9393"/>
                </a:lnTo>
                <a:lnTo>
                  <a:pt x="2418" y="19679"/>
                </a:lnTo>
                <a:lnTo>
                  <a:pt x="0" y="32397"/>
                </a:lnTo>
                <a:lnTo>
                  <a:pt x="2418" y="45110"/>
                </a:lnTo>
                <a:lnTo>
                  <a:pt x="9150" y="55397"/>
                </a:lnTo>
                <a:lnTo>
                  <a:pt x="19405" y="62283"/>
                </a:lnTo>
                <a:lnTo>
                  <a:pt x="32397" y="64795"/>
                </a:lnTo>
                <a:lnTo>
                  <a:pt x="615594" y="64795"/>
                </a:lnTo>
                <a:lnTo>
                  <a:pt x="628586" y="62283"/>
                </a:lnTo>
                <a:lnTo>
                  <a:pt x="638841" y="55397"/>
                </a:lnTo>
                <a:lnTo>
                  <a:pt x="645573" y="45110"/>
                </a:lnTo>
                <a:lnTo>
                  <a:pt x="647992" y="32397"/>
                </a:lnTo>
                <a:lnTo>
                  <a:pt x="645573" y="19679"/>
                </a:lnTo>
                <a:lnTo>
                  <a:pt x="638841" y="9393"/>
                </a:lnTo>
                <a:lnTo>
                  <a:pt x="628586" y="2510"/>
                </a:lnTo>
                <a:lnTo>
                  <a:pt x="615594" y="0"/>
                </a:lnTo>
                <a:close/>
              </a:path>
            </a:pathLst>
          </a:custGeom>
          <a:solidFill>
            <a:srgbClr val="EC001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Grafik 4" descr="Ein Bild, das Text, Schrift, Grafiken, Logo enthält.&#10;&#10;KI-generierte Inhalte können fehlerhaft sein.">
            <a:extLst>
              <a:ext uri="{FF2B5EF4-FFF2-40B4-BE49-F238E27FC236}">
                <a16:creationId xmlns:a16="http://schemas.microsoft.com/office/drawing/2014/main" id="{16EBE79C-0703-0B5F-2C70-85D62B382BC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92" y="453600"/>
            <a:ext cx="3194771" cy="4573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 userDrawn="1">
          <p15:clr>
            <a:srgbClr val="F26B43"/>
          </p15:clr>
        </p15:guide>
        <p15:guide id="2" pos="23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6C59EE2E-EADA-239D-C431-3AB759CB364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492101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26" imgH="426" progId="TCLayout.ActiveDocument.1">
                  <p:embed/>
                </p:oleObj>
              </mc:Choice>
              <mc:Fallback>
                <p:oleObj name="think-cell Folie" r:id="rId4" imgW="426" imgH="426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C59EE2E-EADA-239D-C431-3AB759CB36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bject 5">
            <a:extLst>
              <a:ext uri="{FF2B5EF4-FFF2-40B4-BE49-F238E27FC236}">
                <a16:creationId xmlns:a16="http://schemas.microsoft.com/office/drawing/2014/main" id="{B39E2E51-F154-CE87-5BAE-2211B0345296}"/>
              </a:ext>
            </a:extLst>
          </p:cNvPr>
          <p:cNvSpPr/>
          <p:nvPr userDrawn="1"/>
        </p:nvSpPr>
        <p:spPr>
          <a:xfrm>
            <a:off x="453592" y="2669921"/>
            <a:ext cx="648335" cy="65405"/>
          </a:xfrm>
          <a:custGeom>
            <a:avLst/>
            <a:gdLst/>
            <a:ahLst/>
            <a:cxnLst/>
            <a:rect l="l" t="t" r="r" b="b"/>
            <a:pathLst>
              <a:path w="648335" h="65405">
                <a:moveTo>
                  <a:pt x="615594" y="0"/>
                </a:moveTo>
                <a:lnTo>
                  <a:pt x="32397" y="0"/>
                </a:lnTo>
                <a:lnTo>
                  <a:pt x="19405" y="2510"/>
                </a:lnTo>
                <a:lnTo>
                  <a:pt x="9150" y="9393"/>
                </a:lnTo>
                <a:lnTo>
                  <a:pt x="2418" y="19679"/>
                </a:lnTo>
                <a:lnTo>
                  <a:pt x="0" y="32397"/>
                </a:lnTo>
                <a:lnTo>
                  <a:pt x="2418" y="45110"/>
                </a:lnTo>
                <a:lnTo>
                  <a:pt x="9150" y="55397"/>
                </a:lnTo>
                <a:lnTo>
                  <a:pt x="19405" y="62283"/>
                </a:lnTo>
                <a:lnTo>
                  <a:pt x="32397" y="64795"/>
                </a:lnTo>
                <a:lnTo>
                  <a:pt x="615594" y="64795"/>
                </a:lnTo>
                <a:lnTo>
                  <a:pt x="628586" y="62283"/>
                </a:lnTo>
                <a:lnTo>
                  <a:pt x="638841" y="55397"/>
                </a:lnTo>
                <a:lnTo>
                  <a:pt x="645573" y="45110"/>
                </a:lnTo>
                <a:lnTo>
                  <a:pt x="647992" y="32397"/>
                </a:lnTo>
                <a:lnTo>
                  <a:pt x="645573" y="19679"/>
                </a:lnTo>
                <a:lnTo>
                  <a:pt x="638841" y="9393"/>
                </a:lnTo>
                <a:lnTo>
                  <a:pt x="628586" y="2510"/>
                </a:lnTo>
                <a:lnTo>
                  <a:pt x="615594" y="0"/>
                </a:lnTo>
                <a:close/>
              </a:path>
            </a:pathLst>
          </a:custGeom>
          <a:solidFill>
            <a:srgbClr val="EC001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Grafik 2" descr="Ein Bild, das Text, Schrift, Grafiken, Logo enthält.&#10;&#10;KI-generierte Inhalte können fehlerhaft sein.">
            <a:extLst>
              <a:ext uri="{FF2B5EF4-FFF2-40B4-BE49-F238E27FC236}">
                <a16:creationId xmlns:a16="http://schemas.microsoft.com/office/drawing/2014/main" id="{580A0E17-7D40-68C0-1168-11FFCF6B965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92" y="453600"/>
            <a:ext cx="3194771" cy="457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57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 userDrawn="1">
          <p15:clr>
            <a:srgbClr val="F26B43"/>
          </p15:clr>
        </p15:guide>
        <p15:guide id="2" pos="23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hyperlink" Target="mailto:Joerg.Heland@deutschebahn.com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96FD6-760E-16C6-51A4-638281CAFE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951C27C8-B54A-28B2-B222-1225687E05F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9955169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26" imgH="426" progId="TCLayout.ActiveDocument.1">
                  <p:embed/>
                </p:oleObj>
              </mc:Choice>
              <mc:Fallback>
                <p:oleObj name="think-cell Folie" r:id="rId4" imgW="426" imgH="426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51C27C8-B54A-28B2-B222-1225687E05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Bildplatzhalter 18">
            <a:extLst>
              <a:ext uri="{FF2B5EF4-FFF2-40B4-BE49-F238E27FC236}">
                <a16:creationId xmlns:a16="http://schemas.microsoft.com/office/drawing/2014/main" id="{23A6BC4E-92F3-0C13-CD23-067F5F5FA66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24" r="17724"/>
          <a:stretch/>
        </p:blipFill>
        <p:spPr/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5203907-D610-81D9-47DB-F4DD82F9E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 err="1"/>
              <a:t>Continuous</a:t>
            </a:r>
            <a:r>
              <a:rPr lang="de-DE" dirty="0"/>
              <a:t> Track Monitoring (CTM)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D5BC1E-7D02-883C-4500-1C7C942AA7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Detect Early. Prevent Failures. Stay on Track.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FAC39C6-BB5A-91D7-FE4E-E9AB08B457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Dr. Jörg Heland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234E0E1-1C8B-AEFF-480D-94C903F7DC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hlinkClick r:id="rId7"/>
              </a:rPr>
              <a:t>Joerg.Heland@deutschebahn.com</a:t>
            </a:r>
            <a:endParaRPr lang="de-DE" dirty="0"/>
          </a:p>
          <a:p>
            <a:r>
              <a:rPr lang="de-DE" dirty="0"/>
              <a:t>+49 160-974 33449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534B944-6979-FD2D-432F-B94B7E3D4D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DB AG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06CB38D-B657-12A8-B344-EC997F6951B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en-US" b="1" dirty="0"/>
              <a:t>The Challenge:</a:t>
            </a:r>
          </a:p>
          <a:p>
            <a:pPr>
              <a:buNone/>
            </a:pPr>
            <a:r>
              <a:rPr lang="en-US" dirty="0"/>
              <a:t>The future of rail mobility depends on achieving </a:t>
            </a:r>
            <a:r>
              <a:rPr lang="en-US" b="1" dirty="0"/>
              <a:t>higher safety standards</a:t>
            </a:r>
            <a:r>
              <a:rPr lang="en-US" dirty="0"/>
              <a:t>, better </a:t>
            </a:r>
            <a:r>
              <a:rPr lang="en-US" b="1" dirty="0"/>
              <a:t>passenger comfort</a:t>
            </a:r>
            <a:r>
              <a:rPr lang="en-US" dirty="0"/>
              <a:t>, shorter travel times, and </a:t>
            </a:r>
            <a:r>
              <a:rPr lang="en-US" b="1" dirty="0"/>
              <a:t>improved punctuality </a:t>
            </a:r>
            <a:r>
              <a:rPr lang="en-US" dirty="0"/>
              <a:t>– all while running more trains on aging infrastructure.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b="1" dirty="0"/>
              <a:t>Our Solution: </a:t>
            </a:r>
          </a:p>
          <a:p>
            <a:pPr>
              <a:buNone/>
            </a:pPr>
            <a:r>
              <a:rPr lang="en-US" dirty="0"/>
              <a:t>CTM equips regular trains with robust, highly accurate measurement technology that autonomously records both </a:t>
            </a:r>
            <a:r>
              <a:rPr lang="en-US" b="1" dirty="0"/>
              <a:t>track condition</a:t>
            </a:r>
            <a:r>
              <a:rPr lang="en-US" dirty="0"/>
              <a:t> and </a:t>
            </a:r>
            <a:r>
              <a:rPr lang="en-US" b="1" dirty="0"/>
              <a:t>travel comfort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By turning every journey into a source of valuable data, CTM enables the </a:t>
            </a:r>
            <a:r>
              <a:rPr lang="en-US" b="1" dirty="0"/>
              <a:t>early detection of track damage</a:t>
            </a:r>
            <a:r>
              <a:rPr lang="en-US" dirty="0"/>
              <a:t> and condition deterioration. </a:t>
            </a:r>
          </a:p>
          <a:p>
            <a:pPr>
              <a:buNone/>
            </a:pPr>
            <a:r>
              <a:rPr lang="en-US" dirty="0"/>
              <a:t>This allows infrastructure managers to </a:t>
            </a:r>
            <a:r>
              <a:rPr lang="en-US" b="1" dirty="0"/>
              <a:t>plan proactive and predictive maintenance </a:t>
            </a:r>
            <a:r>
              <a:rPr lang="en-US" dirty="0"/>
              <a:t>– ensuring smooth operations for vehicles, passengers, and infrastructure alike. </a:t>
            </a:r>
          </a:p>
          <a:p>
            <a:pPr>
              <a:buNone/>
            </a:pPr>
            <a:r>
              <a:rPr lang="en-US" dirty="0"/>
              <a:t>CTM keeps your railway operations running, safely and cost-effectively – today and in the future.</a:t>
            </a:r>
          </a:p>
          <a:p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3026684-18AF-5537-E956-D92DF633795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b="1" dirty="0"/>
              <a:t>Continuous Measurement &amp; Data Collection</a:t>
            </a:r>
            <a:r>
              <a:rPr lang="en-US" dirty="0"/>
              <a:t>: Regular trains become rolling inspection units, continuously gathering precise data on track condition and travel comfort without disrupting daily operations.</a:t>
            </a:r>
          </a:p>
          <a:p>
            <a:r>
              <a:rPr lang="en-US" b="1" dirty="0"/>
              <a:t>Condition Analysis</a:t>
            </a:r>
            <a:r>
              <a:rPr lang="en-US" dirty="0"/>
              <a:t>: Collected data is processed and analyzed to deliver clear insights into infrastructure health, enabling an objective and up-to-date picture of track performance.</a:t>
            </a:r>
          </a:p>
          <a:p>
            <a:r>
              <a:rPr lang="en-US" b="1" dirty="0"/>
              <a:t>Predictive Maintenance Support</a:t>
            </a:r>
            <a:r>
              <a:rPr lang="en-US" dirty="0"/>
              <a:t>: Early trend detection allows operators to plan ahead, addressing issues before they cause costly disruptions or safety concerns.</a:t>
            </a:r>
          </a:p>
          <a:p>
            <a:r>
              <a:rPr lang="en-US" b="1" dirty="0"/>
              <a:t>Integration &amp; Reporting</a:t>
            </a:r>
            <a:r>
              <a:rPr lang="en-US" dirty="0"/>
              <a:t>: Intuitive reporting tools and seamless integration with existing systems ensure maintenance teams receive actionable insights quickly and effectively.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F9C80267-1149-37F8-7AB2-07F66E52C30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b="1" dirty="0"/>
              <a:t>Efficient and Predictable Railway Operations: </a:t>
            </a:r>
            <a:r>
              <a:rPr lang="en-US" dirty="0"/>
              <a:t>Temporary speed reductions and delays can spread through a network, causing disruptions. With CTM, issues are identified long before they impact operations, keeping traffic flowing smoothly and timetables reliable for both freight and passenger services.</a:t>
            </a:r>
          </a:p>
          <a:p>
            <a:r>
              <a:rPr lang="en-US" b="1" dirty="0"/>
              <a:t>Optimized Track Maintenance: </a:t>
            </a:r>
            <a:r>
              <a:rPr lang="en-US" dirty="0"/>
              <a:t>CTM delivers a continuous stream of track data instead of occasional inspection results. Managers can prioritize interventions based on real conditions, allocate resources more effectively, and extend asset lifetime through targeted, cost-efficient maintenance.</a:t>
            </a:r>
          </a:p>
          <a:p>
            <a:r>
              <a:rPr lang="en-US" b="1" dirty="0"/>
              <a:t>Higher Safety</a:t>
            </a:r>
            <a:r>
              <a:rPr lang="en-US" dirty="0"/>
              <a:t>: CTM detects critical issues such as damaged sleepers or unstable track beds early and sends timely warnings to maintenance teams. This prevents accidents, protects passengers, and secures infrastructure investments.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364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leitung Templat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1485b4-565f-416c-a42e-115ad8fcd739" xsi:nil="true"/>
    <lcf76f155ced4ddcb4097134ff3c332f xmlns="565c9ebe-2fa6-49f4-ba6c-dc9ddd137e3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CA31FAD74AD6B4CAD30688BE87A93FC" ma:contentTypeVersion="19" ma:contentTypeDescription="Ein neues Dokument erstellen." ma:contentTypeScope="" ma:versionID="3fc72cca838965c80812f81f477f0765">
  <xsd:schema xmlns:xsd="http://www.w3.org/2001/XMLSchema" xmlns:xs="http://www.w3.org/2001/XMLSchema" xmlns:p="http://schemas.microsoft.com/office/2006/metadata/properties" xmlns:ns2="7e1485b4-565f-416c-a42e-115ad8fcd739" xmlns:ns3="565c9ebe-2fa6-49f4-ba6c-dc9ddd137e37" targetNamespace="http://schemas.microsoft.com/office/2006/metadata/properties" ma:root="true" ma:fieldsID="b87050600cd6e31be1c1a0f7f2b719b0" ns2:_="" ns3:_="">
    <xsd:import namespace="7e1485b4-565f-416c-a42e-115ad8fcd739"/>
    <xsd:import namespace="565c9ebe-2fa6-49f4-ba6c-dc9ddd137e3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1485b4-565f-416c-a42e-115ad8fcd73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646c128-7fd2-4f29-8058-ad2d601e978d}" ma:internalName="TaxCatchAll" ma:showField="CatchAllData" ma:web="7e1485b4-565f-416c-a42e-115ad8fcd73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c9ebe-2fa6-49f4-ba6c-dc9ddd137e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f80f6d38-43b1-4def-ac06-3ce7426a3aa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6BB599-FA4B-4585-AFC1-3AF1F1FC8A2A}">
  <ds:schemaRefs>
    <ds:schemaRef ds:uri="http://schemas.microsoft.com/office/2006/metadata/properties"/>
    <ds:schemaRef ds:uri="http://schemas.microsoft.com/office/infopath/2007/PartnerControls"/>
    <ds:schemaRef ds:uri="db458a1c-41de-4468-981b-7d5f86d20ad7"/>
    <ds:schemaRef ds:uri="39306824-6e05-499e-9f73-7ea4ed6fcfe5"/>
    <ds:schemaRef ds:uri="7e1485b4-565f-416c-a42e-115ad8fcd739"/>
    <ds:schemaRef ds:uri="565c9ebe-2fa6-49f4-ba6c-dc9ddd137e37"/>
  </ds:schemaRefs>
</ds:datastoreItem>
</file>

<file path=customXml/itemProps2.xml><?xml version="1.0" encoding="utf-8"?>
<ds:datastoreItem xmlns:ds="http://schemas.openxmlformats.org/officeDocument/2006/customXml" ds:itemID="{B34A8842-7E25-4C88-A99C-E8BDCB52B8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1485b4-565f-416c-a42e-115ad8fcd739"/>
    <ds:schemaRef ds:uri="565c9ebe-2fa6-49f4-ba6c-dc9ddd137e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0C3F95C-B42C-48D5-AE0D-A260DB800F4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384</Words>
  <Application>Microsoft Office PowerPoint</Application>
  <PresentationFormat>Benutzerdefiniert</PresentationFormat>
  <Paragraphs>21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Aptos</vt:lpstr>
      <vt:lpstr>Arial</vt:lpstr>
      <vt:lpstr>DB Neo Office</vt:lpstr>
      <vt:lpstr>DB Neo Office Head</vt:lpstr>
      <vt:lpstr>Systemschrift Normal</vt:lpstr>
      <vt:lpstr>Office Theme</vt:lpstr>
      <vt:lpstr>Anleitung Template</vt:lpstr>
      <vt:lpstr>think-cell Folie</vt:lpstr>
      <vt:lpstr>Continuous Track Monitoring (CTM)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Louisa Egger</dc:creator>
  <cp:lastModifiedBy>Louisa Egger</cp:lastModifiedBy>
  <cp:revision>96</cp:revision>
  <dcterms:created xsi:type="dcterms:W3CDTF">2024-11-13T10:02:05Z</dcterms:created>
  <dcterms:modified xsi:type="dcterms:W3CDTF">2025-09-02T14:24:01Z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2024-11-08T00:00:00Z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2024-11-13T00:00:00Z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0x010100BCA31FAD74AD6B4CAD30688BE87A93FC</vt:lpwstr>
  </property>
  <property fmtid="{D5CDD505-2E9C-101B-9397-08002B2CF9AE}" pid="7" name="MediaServiceImageTags">
    <vt:lpwstr/>
  </property>
</Properties>
</file>